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1015" r:id="rId3"/>
    <p:sldId id="1009" r:id="rId4"/>
    <p:sldId id="1010" r:id="rId5"/>
    <p:sldId id="1025" r:id="rId6"/>
    <p:sldId id="102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B60CA-BF9F-4DA5-AEA0-CF2A864A3F37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C10E-4B46-4DA3-BC05-971A16A71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1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7E527-6020-40C2-9D63-3FB69FBB25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21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7E527-6020-40C2-9D63-3FB69FBB25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60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7E527-6020-40C2-9D63-3FB69FBB25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976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B0CF1-7B96-FED8-5D9E-E273BA417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C419C8-480E-8C00-DBE3-8300C62F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4FF6DC-A36A-355D-D834-725941FBC4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7BB311-D48F-E85E-190E-A88AE96AC6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7E527-6020-40C2-9D63-3FB69FBB25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48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63CE3-0935-092C-912A-CA7355FD3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CA09C4-51CD-B678-2236-043CAD7856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1CE9FD-2A76-0060-22DD-4A8DD50B66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F58C8-6459-F1A4-0930-DC88462671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7E527-6020-40C2-9D63-3FB69FBB25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34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17FA-130B-BB9A-4773-B929BFD52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49606D-0C4A-CAED-6B79-7B127ED17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DB7B4-47CC-6D5A-EBAB-0F620BCFA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DBB01-FD67-3650-85B1-06B75C5E5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F4B45-D714-E09A-94AF-5B464D0E4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4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2B31D-2A53-D470-8674-A83FF4B5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8C2D17-CCB5-4534-6F2B-3AE1DEA8D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E2CDE-686E-1682-E2EF-DDFE570C0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6E888-6F0A-D917-CF8B-25C1C4006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E9788-D63A-22CF-FAAE-5A78D37A3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458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90050D-4853-7134-5886-90BE1778E2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EEE9EB-319C-BD0B-2629-169FB80BE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6ADCB-2511-AA3D-A7D4-3772242AF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11EC7-4A45-A643-9A80-5AC6A1E15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36DEF-A61E-CF3C-65FD-8C143EEF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96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06B24-8741-4A8D-9B1F-14D6CC4BF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28601"/>
            <a:ext cx="5095875" cy="93979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64EBE-3D31-4ACC-A601-A79BBDF45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13840"/>
            <a:ext cx="11430000" cy="4226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9CA66-9B59-4284-BB97-9B1FE4910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Internal - Not for Distribution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5AB28-F655-412A-A403-9012C4F4B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9998" y="6497693"/>
            <a:ext cx="381002" cy="257350"/>
          </a:xfrm>
        </p:spPr>
        <p:txBody>
          <a:bodyPr/>
          <a:lstStyle/>
          <a:p>
            <a:fld id="{10001285-C9F9-495E-AB11-4BDC27B8277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AF52C04-9941-4B35-A4E4-108996DE6A13}"/>
              </a:ext>
            </a:extLst>
          </p:cNvPr>
          <p:cNvCxnSpPr/>
          <p:nvPr userDrawn="1"/>
        </p:nvCxnSpPr>
        <p:spPr>
          <a:xfrm>
            <a:off x="381000" y="1365250"/>
            <a:ext cx="5095875" cy="0"/>
          </a:xfrm>
          <a:prstGeom prst="line">
            <a:avLst/>
          </a:prstGeom>
          <a:ln w="41275">
            <a:solidFill>
              <a:srgbClr val="00829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4EDEC81-B753-4C3C-894C-EC9505CA34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6239" y="5907790"/>
            <a:ext cx="11414759" cy="52832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pPr lvl="0"/>
            <a:r>
              <a:rPr lang="en-US"/>
              <a:t>Click to add source</a:t>
            </a:r>
          </a:p>
        </p:txBody>
      </p:sp>
    </p:spTree>
    <p:extLst>
      <p:ext uri="{BB962C8B-B14F-4D97-AF65-F5344CB8AC3E}">
        <p14:creationId xmlns:p14="http://schemas.microsoft.com/office/powerpoint/2010/main" val="357525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B6BCC-D26D-1D98-BFF0-BBE13F152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ECC7D-B53C-4CD8-BF01-B42A2EC3D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23EA4-F646-AB08-58E7-FB7B626B5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D8B31-90C5-0608-D474-636F5BA90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D369C-B45A-B242-E28C-A863C2656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7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1C557-9200-0749-23B6-1B555F333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62F2E0-D3F5-A8A7-1D98-4DC612984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1F225-1EF1-8289-C956-F2016C6D2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CFC90-807D-2B55-F224-1645BC93B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0AF230-8E56-6039-836F-8EDD89C28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3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AD8FA-3453-78A4-E00A-01F9B0242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BD1EC-27CC-8705-8CD1-77C1159112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585773-0F46-04CE-B61C-10F696AFD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4001A7-46E3-B150-E203-36CCFC094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EC1EF-6BEC-7A33-D0DD-9EB2C068C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59360-1C48-FEC6-8DBE-6AAF74BB0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96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9F932-8170-5D84-BC07-68C6A9A71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CF9B-8F5F-00DC-BC6D-651523612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1A96A9-757D-8ECF-02AA-85A09DA941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547292-DF1E-E799-CDB4-645A07ACF4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68EDB4-0399-9E08-EFEA-6AA07A054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8B5405-EB2C-36CE-AF48-86DEF7D83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F9E497-9AA9-625B-B12F-D96EECE32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7623DC-21A8-66EA-4C2D-5EE5CF445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2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39DA0-AEA1-6DD6-438B-3A1F2C1E7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8A6428-CDF8-DF8B-D64F-6C1DED93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F2D60D-12B0-149B-764A-5E795ECB7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343F0C-1391-0325-27CE-A3781F1F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74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7FBBD9-1A49-0903-B08D-1C9FC5393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2F93C0-94D2-D3E5-B054-904CB9F6C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4736D-E813-A34F-0D23-7C60D62CF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48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A9433-9418-4440-C42C-B799A3E57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C71FA-5140-3C64-D3AD-5B53A03CA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FB1C7-2AD3-BCFF-20CB-15B3C350A5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235185-B970-B9BA-ECAE-D6BA1345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96FEED-287B-8886-E35D-E0EBDF064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9647A-32C9-BD08-43A9-BC7C31673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6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2A8AB-BED6-795B-BF88-AE41410D0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975181-8DA6-E222-9CDF-5463B43AF2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FD690-BD61-D578-A4E2-38D8A8C62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5C8716-DC74-F3A3-7972-4BC5C180B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414FB2-85EF-E8F0-9707-75653324C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AC4ED9-3156-14AB-081C-AD2B6A348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1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E6B86A-5799-A6F8-6D55-C3E027562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3F6F9-57DE-B71A-83D3-F6100AED5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207E5-F09C-FFAA-09D2-DFEEDC31D1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82D86D-A9E4-4554-9E65-498855B3CA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E0FB2-6AD7-486E-A422-D2D53EDAF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D968E-6153-ECEB-D16A-DFC06849A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4219F7-AE26-4DA7-9070-2C357B4D031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2929978A-6FEF-A584-B681-89DE332F84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976" y="6419849"/>
            <a:ext cx="15240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52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ECF3C-4B0A-CBE5-F528-A198A53D9E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HPD Preservation Efforts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202650-B1C8-E1E0-8124-9D5394C24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0026" y="4178935"/>
            <a:ext cx="9144000" cy="1655762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Presented by: Commissioner Dina Levy </a:t>
            </a:r>
          </a:p>
          <a:p>
            <a:pPr algn="l"/>
            <a:r>
              <a:rPr lang="en-US" dirty="0">
                <a:solidFill>
                  <a:schemeClr val="tx2"/>
                </a:solidFill>
              </a:rPr>
              <a:t>August 2026 </a:t>
            </a:r>
          </a:p>
          <a:p>
            <a:pPr algn="l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397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B93FF-49ED-847E-688C-6FB920ED1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DB097-B87B-684B-781A-F109FBC5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24596"/>
            <a:ext cx="10899648" cy="939799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800" b="1" dirty="0">
                <a:solidFill>
                  <a:schemeClr val="tx2">
                    <a:lumMod val="75000"/>
                    <a:lumOff val="25000"/>
                  </a:schemeClr>
                </a:solidFill>
                <a:ea typeface="+mj-lt"/>
                <a:cs typeface="+mj-lt"/>
              </a:rPr>
              <a:t>Preserving Affordability and Improving Housing Quality</a:t>
            </a:r>
            <a:endParaRPr lang="en-US" sz="2800" b="1" dirty="0">
              <a:solidFill>
                <a:schemeClr val="tx2">
                  <a:lumMod val="75000"/>
                  <a:lumOff val="25000"/>
                </a:schemeClr>
              </a:solidFill>
              <a:cs typeface="Helvetic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ABDD5-04DF-D939-ECA4-8C68FE873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13840"/>
            <a:ext cx="11430000" cy="505841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ea typeface="+mn-lt"/>
                <a:cs typeface="Helvetica"/>
              </a:rPr>
              <a:t>Expand Production</a:t>
            </a:r>
            <a:endParaRPr lang="en-US" dirty="0"/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200,000 existing homes to be preserved or stabilized over the next 10 years</a:t>
            </a: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$2 billion in City capital funds for preservation programs across FY 2027–2028 </a:t>
            </a: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2,800 units of Mitchell-Lama housing expected to be preserved with hundreds of millions in City capital in FY 2027 and FY 2028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US" sz="1400" b="0" dirty="0">
              <a:solidFill>
                <a:prstClr val="black"/>
              </a:solidFill>
              <a:ea typeface="+mn-lt"/>
              <a:cs typeface="Helvetica"/>
            </a:endParaRPr>
          </a:p>
          <a:p>
            <a:pPr marL="0" indent="0">
              <a:buNone/>
              <a:defRPr/>
            </a:pPr>
            <a:r>
              <a:rPr lang="en-US" dirty="0">
                <a:solidFill>
                  <a:srgbClr val="2B2B2B"/>
                </a:solidFill>
                <a:highlight>
                  <a:srgbClr val="FFFFFF"/>
                </a:highlight>
                <a:ea typeface="+mn-lt"/>
                <a:cs typeface="Helvetica"/>
              </a:rPr>
              <a:t>Programs</a:t>
            </a:r>
          </a:p>
          <a:p>
            <a:pPr>
              <a:lnSpc>
                <a:spcPct val="100000"/>
              </a:lnSpc>
              <a:spcAft>
                <a:spcPct val="0"/>
              </a:spcAft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New Supportive Housing Rehabilitation program to preserve existing supportive housing resources</a:t>
            </a:r>
          </a:p>
          <a:p>
            <a:pPr>
              <a:lnSpc>
                <a:spcPct val="100000"/>
              </a:lnSpc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ea typeface="+mn-lt"/>
                <a:cs typeface="Helvetica"/>
              </a:rPr>
              <a:t>Preservation of privately owned-rent stabilized stock</a:t>
            </a:r>
          </a:p>
          <a:p>
            <a:pPr>
              <a:lnSpc>
                <a:spcPct val="100000"/>
              </a:lnSpc>
              <a:spcAft>
                <a:spcPct val="0"/>
              </a:spcAft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Article XI</a:t>
            </a:r>
          </a:p>
          <a:p>
            <a:pPr>
              <a:lnSpc>
                <a:spcPct val="100000"/>
              </a:lnSpc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ea typeface="+mn-lt"/>
                <a:cs typeface="Helvetica"/>
              </a:rPr>
              <a:t>Participation Loan Program </a:t>
            </a:r>
            <a:endParaRPr lang="en-US" sz="1400" b="0" dirty="0">
              <a:solidFill>
                <a:prstClr val="black"/>
              </a:solidFill>
              <a:ea typeface="+mn-lt"/>
              <a:cs typeface="Helvetica"/>
            </a:endParaRPr>
          </a:p>
          <a:p>
            <a:pPr>
              <a:buNone/>
              <a:defRPr/>
            </a:pPr>
            <a:endParaRPr lang="en-US" sz="1400" b="0" dirty="0">
              <a:solidFill>
                <a:prstClr val="black"/>
              </a:solidFill>
              <a:cs typeface="Helvetica"/>
            </a:endParaRPr>
          </a:p>
          <a:p>
            <a:pPr>
              <a:spcAft>
                <a:spcPct val="0"/>
              </a:spcAft>
              <a:defRPr/>
            </a:pPr>
            <a:endParaRPr lang="en-US" sz="1300" b="0" dirty="0">
              <a:solidFill>
                <a:prstClr val="black"/>
              </a:solidFill>
              <a:latin typeface="Arial Nova"/>
              <a:ea typeface="+mn-lt"/>
              <a:cs typeface="Helvetica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endParaRPr lang="en-US" sz="1400" b="0" dirty="0">
              <a:solidFill>
                <a:prstClr val="black"/>
              </a:solidFill>
              <a:latin typeface="Helvetica"/>
              <a:ea typeface="+mn-lt"/>
              <a:cs typeface="Helvetic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531399-83AD-ED08-5FDE-32FDB98F0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1285-C9F9-495E-AB11-4BDC27B8277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813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2F0E2-6F98-CD80-4A4E-0C402F754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0BF84-BFDB-5C4F-57A2-1166BAA5F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54888"/>
            <a:ext cx="10469880" cy="731519"/>
          </a:xfrm>
        </p:spPr>
        <p:txBody>
          <a:bodyPr>
            <a:normAutofit fontScale="90000"/>
          </a:bodyPr>
          <a:lstStyle/>
          <a:p>
            <a:br>
              <a:rPr lang="en-US" dirty="0">
                <a:cs typeface="Helvetica"/>
              </a:rPr>
            </a:br>
            <a:r>
              <a:rPr lang="en-US" sz="3100" b="1" dirty="0">
                <a:solidFill>
                  <a:schemeClr val="tx2">
                    <a:lumMod val="75000"/>
                    <a:lumOff val="25000"/>
                  </a:schemeClr>
                </a:solidFill>
                <a:cs typeface="Helvetica"/>
              </a:rPr>
              <a:t>Targeted Owner Options for Long-Term Stability (TOOLS)</a:t>
            </a:r>
            <a:endParaRPr lang="en-US" sz="31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D3911-00A2-FE9D-C4AB-963BDC4F6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77264"/>
            <a:ext cx="11430000" cy="483440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Flexible Reserves</a:t>
            </a:r>
            <a:endParaRPr lang="en-US" dirty="0"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400" b="0" dirty="0">
                <a:ea typeface="+mn-lt"/>
                <a:cs typeface="+mn-lt"/>
              </a:rPr>
              <a:t>New, online application portal with expedited review process</a:t>
            </a:r>
          </a:p>
          <a:p>
            <a:pPr>
              <a:lnSpc>
                <a:spcPct val="100000"/>
              </a:lnSpc>
            </a:pPr>
            <a:r>
              <a:rPr lang="en-US" sz="1400" b="0" dirty="0">
                <a:ea typeface="+mn-lt"/>
                <a:cs typeface="+mn-lt"/>
              </a:rPr>
              <a:t>Expands uses of existing reserves, such as transferring between projects and paying down existing debt to improve cash flow</a:t>
            </a:r>
          </a:p>
          <a:p>
            <a:pPr>
              <a:lnSpc>
                <a:spcPct val="100000"/>
              </a:lnSpc>
            </a:pPr>
            <a:r>
              <a:rPr lang="en-US" sz="1400" b="0" dirty="0">
                <a:ea typeface="+mn-lt"/>
                <a:cs typeface="+mn-lt"/>
              </a:rPr>
              <a:t>Existing operating and replacement reserves can be pooled into a single, more flexible, pot of funds</a:t>
            </a:r>
          </a:p>
          <a:p>
            <a:pPr marL="0" indent="0">
              <a:buNone/>
              <a:defRPr/>
            </a:pPr>
            <a:r>
              <a:rPr lang="en-US" dirty="0">
                <a:solidFill>
                  <a:prstClr val="black"/>
                </a:solidFill>
                <a:ea typeface="+mn-lt"/>
                <a:cs typeface="Helvetica"/>
              </a:rPr>
              <a:t>Expedited Violation Clearance</a:t>
            </a: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ea typeface="+mn-lt"/>
                <a:cs typeface="+mn-lt"/>
              </a:rPr>
              <a:t>Sponsors who use reserves to cure underlying Housing Maintenance Code conditions can access more flexible dates/times for inspections</a:t>
            </a: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ea typeface="+mn-lt"/>
                <a:cs typeface="+mn-lt"/>
              </a:rPr>
              <a:t>Improved coordination among APM, ENS, and participating sponsors to ensure access to units and buildings for inspections</a:t>
            </a:r>
          </a:p>
          <a:p>
            <a:pPr marL="0" indent="0">
              <a:buNone/>
              <a:defRPr/>
            </a:pPr>
            <a:r>
              <a:rPr lang="en-US" dirty="0">
                <a:solidFill>
                  <a:prstClr val="black"/>
                </a:solidFill>
                <a:ea typeface="+mn-lt"/>
                <a:cs typeface="Helvetica"/>
              </a:rPr>
              <a:t>Property Tax Relief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Helvetica"/>
            </a:endParaRPr>
          </a:p>
          <a:p>
            <a:pPr marR="0" lvl="0" fontAlgn="auto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0" dirty="0">
                <a:ea typeface="+mn-lt"/>
                <a:cs typeface="+mn-lt"/>
              </a:rPr>
              <a:t>Streamlines process for projects eligible for 420-c property tax exemption but not receiving full property tax exemption</a:t>
            </a:r>
          </a:p>
          <a:p>
            <a:pPr marL="0" indent="0">
              <a:buNone/>
              <a:defRPr/>
            </a:pPr>
            <a:r>
              <a:rPr lang="en-US" dirty="0">
                <a:solidFill>
                  <a:prstClr val="black"/>
                </a:solidFill>
                <a:ea typeface="+mn-lt"/>
                <a:cs typeface="Helvetica"/>
              </a:rPr>
              <a:t>Rent Adjustments</a:t>
            </a: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ea typeface="+mn-lt"/>
                <a:cs typeface="+mn-lt"/>
              </a:rPr>
              <a:t>Certain projects will be eligible for budget-based rent adjustments upon vacancy turnover and within the limits of existing legal rents and regulatory agreement restrictions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Helvetic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44A911-3C7B-B6F6-B652-F0833163B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1285-C9F9-495E-AB11-4BDC27B827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56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12CBC-25B8-39B0-208F-904FE44EB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E200B-6475-D437-E9FE-7A282324C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9"/>
            <a:ext cx="10085832" cy="939799"/>
          </a:xfrm>
        </p:spPr>
        <p:txBody>
          <a:bodyPr>
            <a:normAutofit/>
          </a:bodyPr>
          <a:lstStyle/>
          <a:p>
            <a:br>
              <a:rPr lang="en-US" sz="2800" b="1" dirty="0">
                <a:solidFill>
                  <a:schemeClr val="tx2">
                    <a:lumMod val="75000"/>
                    <a:lumOff val="25000"/>
                  </a:schemeClr>
                </a:solidFill>
                <a:cs typeface="Helvetica"/>
              </a:rPr>
            </a:br>
            <a:r>
              <a:rPr lang="en-US" sz="2800" b="1" dirty="0">
                <a:solidFill>
                  <a:schemeClr val="tx2">
                    <a:lumMod val="75000"/>
                    <a:lumOff val="25000"/>
                  </a:schemeClr>
                </a:solidFill>
                <a:cs typeface="Helvetica"/>
              </a:rPr>
              <a:t>TOOLS (</a:t>
            </a:r>
            <a:r>
              <a:rPr lang="en-US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cs typeface="Helvetica"/>
              </a:rPr>
              <a:t>cont</a:t>
            </a:r>
            <a:r>
              <a:rPr lang="en-US" sz="2800" b="1" dirty="0">
                <a:solidFill>
                  <a:schemeClr val="tx2">
                    <a:lumMod val="75000"/>
                    <a:lumOff val="25000"/>
                  </a:schemeClr>
                </a:solidFill>
                <a:cs typeface="Helvetica"/>
              </a:rPr>
              <a:t>)</a:t>
            </a:r>
            <a:endParaRPr lang="en-US" sz="28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BF735-A4EE-75B5-DCCC-95E1A1A71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13840"/>
            <a:ext cx="11430000" cy="483440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/>
            </a:pPr>
            <a:r>
              <a:rPr lang="en-US" dirty="0">
                <a:solidFill>
                  <a:prstClr val="black"/>
                </a:solidFill>
                <a:ea typeface="+mn-lt"/>
                <a:cs typeface="Helvetica"/>
              </a:rPr>
              <a:t>Eviction Prevention/Rent Reimbursement</a:t>
            </a:r>
            <a:endParaRPr lang="en-US" dirty="0">
              <a:solidFill>
                <a:prstClr val="black"/>
              </a:solidFill>
              <a:cs typeface="Helvetica"/>
            </a:endParaRP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Short-term no-interest, non-amortizing loan to supplement lost cash flow for sponsors actively working with tenants to avoid evictions</a:t>
            </a: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Sponsors will be required to end eviction proceedings against tenants in return for a loan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One-shot deals, tenant payment plans, and reduction in legal costs will be used to repay the loan</a:t>
            </a:r>
            <a:endParaRPr lang="en-US" sz="1400" dirty="0">
              <a:solidFill>
                <a:prstClr val="black"/>
              </a:solidFill>
              <a:cs typeface="Helvetica"/>
            </a:endParaRPr>
          </a:p>
          <a:p>
            <a:pPr marL="0" indent="0">
              <a:buNone/>
              <a:defRPr/>
            </a:pPr>
            <a:r>
              <a:rPr lang="en-US" dirty="0">
                <a:solidFill>
                  <a:prstClr val="black"/>
                </a:solidFill>
                <a:ea typeface="+mn-lt"/>
                <a:cs typeface="Helvetica"/>
              </a:rPr>
              <a:t>Sponsor and Portfolio-Wide Capacity Building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Enterprise Community Partners, Local Initiatives Support Corporation (LISC), and New York Housing Partnership will provide in-depth organizational and portfolio-level support for affordable housing sponsors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At the organization level, the assistance will identify staffing gaps and improve operational capacity</a:t>
            </a: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ea typeface="+mn-lt"/>
                <a:cs typeface="Helvetica"/>
              </a:rPr>
              <a:t>At the portfolio level, the assistance will improve asset and property management functions and assist with long-term financial stabilization</a:t>
            </a:r>
          </a:p>
          <a:p>
            <a:pPr marL="0" indent="0">
              <a:buNone/>
              <a:defRPr/>
            </a:pPr>
            <a:r>
              <a:rPr lang="en-US" dirty="0">
                <a:solidFill>
                  <a:prstClr val="black"/>
                </a:solidFill>
                <a:ea typeface="+mn-lt"/>
                <a:cs typeface="Helvetica"/>
              </a:rPr>
              <a:t>Communication and Training</a:t>
            </a: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ea typeface="+mn-lt"/>
                <a:cs typeface="+mn-lt"/>
              </a:rPr>
              <a:t>Ongoing meetings with development partners to communicate TOOLS and incorporate useful feedback</a:t>
            </a: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ea typeface="+mn-lt"/>
                <a:cs typeface="+mn-lt"/>
              </a:rPr>
              <a:t>Regular, outward-facing webinars and proactive communication to eligible sponsors to properly utilize TOOLS</a:t>
            </a:r>
          </a:p>
          <a:p>
            <a:pPr marL="0" lvl="0" indent="0">
              <a:lnSpc>
                <a:spcPct val="100000"/>
              </a:lnSpc>
              <a:buNone/>
              <a:defRPr/>
            </a:pPr>
            <a:endParaRPr lang="en-US" sz="1400" dirty="0">
              <a:solidFill>
                <a:prstClr val="black"/>
              </a:solidFill>
              <a:cs typeface="Helvetic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ADB149-538F-4BB7-5396-B696697D3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1285-C9F9-495E-AB11-4BDC27B827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99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86B9D-6064-71FC-D4BE-D282E1B4C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01948-4EDB-1016-CBED-3B7ACC96A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13840"/>
            <a:ext cx="11430000" cy="4834408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Helvetica"/>
              </a:rPr>
              <a:t>Housing Quality</a:t>
            </a:r>
            <a:endParaRPr lang="en-US" dirty="0">
              <a:solidFill>
                <a:prstClr val="black"/>
              </a:solidFill>
              <a:highlight>
                <a:srgbClr val="FFFFFF"/>
              </a:highlight>
              <a:ea typeface="+mn-lt"/>
              <a:cs typeface="+mn-lt"/>
            </a:endParaRPr>
          </a:p>
          <a:p>
            <a:pPr marL="0" indent="0">
              <a:buNone/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One of the largest operating costs for owners is building maintenance; when they cannot afford it, tenants suffer</a:t>
            </a:r>
            <a:endParaRPr lang="en-US" dirty="0">
              <a:solidFill>
                <a:prstClr val="black"/>
              </a:solidFill>
              <a:ea typeface="+mn-lt"/>
              <a:cs typeface="+mn-lt"/>
            </a:endParaRPr>
          </a:p>
          <a:p>
            <a:pPr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The City worked to renew and expand J‑51, an expiring tax abatement for rehabilitation work in low-cost housing</a:t>
            </a:r>
            <a:endParaRPr lang="en-US" dirty="0">
              <a:solidFill>
                <a:prstClr val="black"/>
              </a:solidFill>
              <a:cs typeface="Helvetica"/>
            </a:endParaRPr>
          </a:p>
          <a:p>
            <a:pPr lvl="1"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Extended for 10 years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 </a:t>
            </a:r>
            <a:endParaRPr lang="en-US" sz="1400" dirty="0">
              <a:solidFill>
                <a:prstClr val="black"/>
              </a:solidFill>
              <a:highlight>
                <a:srgbClr val="FFFFFF"/>
              </a:highlight>
              <a:cs typeface="Helvetica"/>
            </a:endParaRPr>
          </a:p>
          <a:p>
            <a:pPr lvl="1"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More low‑cost co‑ops are eligible</a:t>
            </a:r>
            <a:endParaRPr lang="en-US" sz="1400" dirty="0">
              <a:solidFill>
                <a:prstClr val="black"/>
              </a:solidFill>
              <a:highlight>
                <a:srgbClr val="FFFFFF"/>
              </a:highlight>
              <a:cs typeface="Helvetica"/>
            </a:endParaRPr>
          </a:p>
          <a:p>
            <a:pPr lvl="1"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Increases benefit to cover the full eligible cost of work</a:t>
            </a:r>
            <a:endParaRPr lang="en-US" sz="1400" dirty="0">
              <a:solidFill>
                <a:prstClr val="black"/>
              </a:solidFill>
              <a:highlight>
                <a:srgbClr val="FFFFFF"/>
              </a:highlight>
              <a:ea typeface="+mn-lt"/>
              <a:cs typeface="+mn-lt"/>
            </a:endParaRPr>
          </a:p>
          <a:p>
            <a:pPr lvl="1"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Requires regular cost schedule updates to ensure alignment with real‑time cost increases</a:t>
            </a:r>
          </a:p>
          <a:p>
            <a:pPr marL="0" indent="0">
              <a:buNone/>
              <a:defRPr/>
            </a:pPr>
            <a:r>
              <a:rPr lang="en-US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Insurance</a:t>
            </a:r>
            <a:endParaRPr lang="en-US" dirty="0">
              <a:solidFill>
                <a:prstClr val="black"/>
              </a:solidFill>
              <a:highlight>
                <a:srgbClr val="FFFFFF"/>
              </a:highlight>
              <a:cs typeface="Helvetica"/>
            </a:endParaRPr>
          </a:p>
          <a:p>
            <a:pPr marL="0" indent="0">
              <a:buNone/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The cost of insurance has skyrocketed in the last five years</a:t>
            </a:r>
            <a:endParaRPr lang="en-US" dirty="0">
              <a:solidFill>
                <a:prstClr val="black"/>
              </a:solidFill>
              <a:ea typeface="+mn-lt"/>
              <a:cs typeface="+mn-lt"/>
            </a:endParaRPr>
          </a:p>
          <a:p>
            <a:pPr marL="285750" indent="-285750"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The City will invest $100 million to back a new, alternative insurance program</a:t>
            </a:r>
            <a:endParaRPr lang="en-US" dirty="0">
              <a:solidFill>
                <a:prstClr val="black"/>
              </a:solidFill>
              <a:cs typeface="Helvetica"/>
            </a:endParaRPr>
          </a:p>
          <a:p>
            <a:pPr lvl="1"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Launches in 2027 and expands to 100,000 affordable and rent‑stabilized homes by 2030</a:t>
            </a:r>
            <a:endParaRPr lang="en-US" sz="1400" dirty="0">
              <a:solidFill>
                <a:prstClr val="black"/>
              </a:solidFill>
              <a:highlight>
                <a:srgbClr val="FFFFFF"/>
              </a:highlight>
              <a:ea typeface="+mn-lt"/>
              <a:cs typeface="+mn-lt"/>
            </a:endParaRPr>
          </a:p>
          <a:p>
            <a:pPr lvl="1"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Cuts premiums by 20–30%</a:t>
            </a:r>
            <a:endParaRPr lang="en-US" sz="1400" dirty="0">
              <a:solidFill>
                <a:prstClr val="black"/>
              </a:solidFill>
              <a:highlight>
                <a:srgbClr val="FFFFFF"/>
              </a:highlight>
              <a:ea typeface="+mn-lt"/>
              <a:cs typeface="+mn-lt"/>
            </a:endParaRPr>
          </a:p>
          <a:p>
            <a:pPr lvl="1"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Saves the City and owners money</a:t>
            </a:r>
            <a:endParaRPr lang="en-US" sz="1400" dirty="0">
              <a:solidFill>
                <a:prstClr val="black"/>
              </a:solidFill>
              <a:highlight>
                <a:srgbClr val="FFFFFF"/>
              </a:highlight>
              <a:cs typeface="Helvetica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sz="1400" b="0" dirty="0">
              <a:solidFill>
                <a:srgbClr val="2B2B2B"/>
              </a:solidFill>
              <a:highlight>
                <a:srgbClr val="FFFFFF"/>
              </a:highlight>
              <a:cs typeface="Helvetica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sz="1400" b="0" dirty="0">
              <a:solidFill>
                <a:srgbClr val="2B2B2B"/>
              </a:solidFill>
              <a:highlight>
                <a:srgbClr val="FFFFFF"/>
              </a:highlight>
              <a:cs typeface="Helvetica"/>
            </a:endParaRPr>
          </a:p>
          <a:p>
            <a:pPr marL="0" indent="0">
              <a:lnSpc>
                <a:spcPct val="150000"/>
              </a:lnSpc>
              <a:spcBef>
                <a:spcPct val="20000"/>
              </a:spcBef>
              <a:buNone/>
              <a:defRPr/>
            </a:pPr>
            <a:endParaRPr lang="en-US" sz="1400" dirty="0">
              <a:highlight>
                <a:srgbClr val="FFFFFF"/>
              </a:highlight>
              <a:cs typeface="Helvetica"/>
            </a:endParaRPr>
          </a:p>
          <a:p>
            <a:pPr marL="0" indent="0">
              <a:lnSpc>
                <a:spcPct val="150000"/>
              </a:lnSpc>
              <a:spcBef>
                <a:spcPct val="20000"/>
              </a:spcBef>
              <a:buNone/>
              <a:defRPr/>
            </a:pPr>
            <a:endParaRPr lang="en-US" sz="1400" dirty="0">
              <a:highlight>
                <a:srgbClr val="FFFFFF"/>
              </a:highlight>
              <a:cs typeface="Helvetic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6CE5C7-FE0C-DA78-1239-EC984881E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1285-C9F9-495E-AB11-4BDC27B82775}" type="slidenum">
              <a:rPr lang="en-US" smtClean="0"/>
              <a:t>5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93FF54C-1342-B1A5-5550-773FC080E00E}"/>
              </a:ext>
            </a:extLst>
          </p:cNvPr>
          <p:cNvSpPr txBox="1">
            <a:spLocks/>
          </p:cNvSpPr>
          <p:nvPr/>
        </p:nvSpPr>
        <p:spPr>
          <a:xfrm>
            <a:off x="457200" y="228600"/>
            <a:ext cx="6729984" cy="9397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082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cs typeface="Helvetica"/>
              </a:rPr>
              <a:t>Lowering Costs for Owners and Tenants</a:t>
            </a:r>
          </a:p>
        </p:txBody>
      </p:sp>
    </p:spTree>
    <p:extLst>
      <p:ext uri="{BB962C8B-B14F-4D97-AF65-F5344CB8AC3E}">
        <p14:creationId xmlns:p14="http://schemas.microsoft.com/office/powerpoint/2010/main" val="4294238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5DBB4-6E1E-A4F0-6822-6609380E2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C5FFA-8A33-0304-A122-D5E870F7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13840"/>
            <a:ext cx="11430000" cy="4834408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Helvetica"/>
              </a:rPr>
              <a:t>Utilities</a:t>
            </a:r>
            <a:endParaRPr lang="en-US" dirty="0">
              <a:highlight>
                <a:srgbClr val="FFFFFF"/>
              </a:highlight>
            </a:endParaRPr>
          </a:p>
          <a:p>
            <a:pPr marL="0" indent="0">
              <a:buNone/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The cost of utilities can be unpredictable, harming both tenants and owners</a:t>
            </a:r>
            <a:endParaRPr lang="en-US" dirty="0"/>
          </a:p>
          <a:p>
            <a:pPr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Helvetica"/>
              </a:rPr>
              <a:t>Multifamily Water Assistance Program</a:t>
            </a: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 to offer discounted water rates to more affordable housing</a:t>
            </a:r>
            <a:endParaRPr lang="en-US" sz="1400" dirty="0">
              <a:solidFill>
                <a:prstClr val="black"/>
              </a:solidFill>
              <a:highlight>
                <a:srgbClr val="FFFFFF"/>
              </a:highlight>
              <a:ea typeface="+mn-lt"/>
              <a:cs typeface="+mn-lt"/>
            </a:endParaRPr>
          </a:p>
          <a:p>
            <a:pPr lvl="1"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Up to 75,000 units for FY 2026 and FY 2027</a:t>
            </a:r>
            <a:endParaRPr lang="en-US" sz="1400" dirty="0">
              <a:solidFill>
                <a:prstClr val="black"/>
              </a:solidFill>
              <a:highlight>
                <a:srgbClr val="FFFFFF"/>
              </a:highlight>
              <a:cs typeface="Helvetica"/>
            </a:endParaRPr>
          </a:p>
          <a:p>
            <a:pPr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Working to understand impacts and costs of shifting and increasing energy bills                                                                 </a:t>
            </a:r>
            <a:endParaRPr lang="en-US" sz="1400" dirty="0">
              <a:highlight>
                <a:srgbClr val="FFFFFF"/>
              </a:highlight>
            </a:endParaRPr>
          </a:p>
          <a:p>
            <a:pPr>
              <a:lnSpc>
                <a:spcPct val="100000"/>
              </a:lnSpc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Will work on proposals to make utilities more predictable and manageable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US" dirty="0">
              <a:highlight>
                <a:srgbClr val="FFFFFF"/>
              </a:highlight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Helvetica"/>
              </a:rPr>
              <a:t>Reducing Rent Burden</a:t>
            </a:r>
            <a:endParaRPr lang="en-US" dirty="0">
              <a:solidFill>
                <a:prstClr val="black"/>
              </a:solidFill>
              <a:highlight>
                <a:srgbClr val="FFFFFF"/>
              </a:highlight>
            </a:endParaRPr>
          </a:p>
          <a:p>
            <a:pPr marL="0" indent="0">
              <a:buNone/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When New Yorkers move into affordable housing, their rent is typically sized around 30% of their monthly income</a:t>
            </a:r>
          </a:p>
          <a:p>
            <a:pPr>
              <a:defRPr/>
            </a:pPr>
            <a:r>
              <a:rPr lang="en-US" sz="1400" b="0" dirty="0">
                <a:highlight>
                  <a:srgbClr val="FFFFFF"/>
                </a:highlight>
              </a:rPr>
              <a:t>Extremely low-income households often still struggle to make ends meet with the money left after paying rent</a:t>
            </a:r>
          </a:p>
          <a:p>
            <a:pPr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HPD will change the way rent is calculated for New Yorkers earning less than 30% of AMI if they receive a new, HPD-financed home</a:t>
            </a:r>
          </a:p>
          <a:p>
            <a:pPr>
              <a:defRPr/>
            </a:pPr>
            <a:r>
              <a:rPr lang="en-US" sz="1400" b="0" dirty="0">
                <a:solidFill>
                  <a:prstClr val="black"/>
                </a:solidFill>
                <a:highlight>
                  <a:srgbClr val="FFFFFF"/>
                </a:highlight>
                <a:ea typeface="+mn-lt"/>
                <a:cs typeface="+mn-lt"/>
              </a:rPr>
              <a:t>For these households, rent will be set at 25% of their monthly income</a:t>
            </a:r>
          </a:p>
          <a:p>
            <a:pPr>
              <a:defRPr/>
            </a:pPr>
            <a:endParaRPr lang="en-US" sz="1400" b="0" dirty="0">
              <a:solidFill>
                <a:srgbClr val="2B2B2B"/>
              </a:solidFill>
              <a:highlight>
                <a:srgbClr val="FFFFFF"/>
              </a:highlight>
              <a:cs typeface="Helvetica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sz="1400" b="0" dirty="0">
              <a:solidFill>
                <a:srgbClr val="2B2B2B"/>
              </a:solidFill>
              <a:highlight>
                <a:srgbClr val="FFFFFF"/>
              </a:highlight>
              <a:cs typeface="Helvetica"/>
            </a:endParaRPr>
          </a:p>
          <a:p>
            <a:pPr marL="0" indent="0">
              <a:lnSpc>
                <a:spcPct val="150000"/>
              </a:lnSpc>
              <a:spcBef>
                <a:spcPct val="20000"/>
              </a:spcBef>
              <a:buNone/>
              <a:defRPr/>
            </a:pPr>
            <a:endParaRPr lang="en-US" sz="1400" dirty="0">
              <a:highlight>
                <a:srgbClr val="FFFFFF"/>
              </a:highlight>
              <a:cs typeface="Helvetica"/>
            </a:endParaRPr>
          </a:p>
          <a:p>
            <a:pPr marL="0" indent="0">
              <a:lnSpc>
                <a:spcPct val="150000"/>
              </a:lnSpc>
              <a:spcBef>
                <a:spcPct val="20000"/>
              </a:spcBef>
              <a:buNone/>
              <a:defRPr/>
            </a:pPr>
            <a:endParaRPr lang="en-US" sz="1400" dirty="0">
              <a:highlight>
                <a:srgbClr val="FFFFFF"/>
              </a:highlight>
              <a:cs typeface="Helvetic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565D7-F783-D65A-89C2-0D3836855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1285-C9F9-495E-AB11-4BDC27B82775}" type="slidenum">
              <a:rPr lang="en-US" smtClean="0"/>
              <a:t>6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2E6D8D1-70B9-02DC-0680-1D3D9FD5C4C7}"/>
              </a:ext>
            </a:extLst>
          </p:cNvPr>
          <p:cNvSpPr txBox="1">
            <a:spLocks/>
          </p:cNvSpPr>
          <p:nvPr/>
        </p:nvSpPr>
        <p:spPr>
          <a:xfrm>
            <a:off x="457200" y="228600"/>
            <a:ext cx="7187184" cy="9397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082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cs typeface="Helvetica"/>
              </a:rPr>
              <a:t>Lowering Costs for Owners and Tenants (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  <a:cs typeface="Helvetica"/>
              </a:rPr>
              <a:t>cont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cs typeface="Helvetic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44735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695</Words>
  <Application>Microsoft Office PowerPoint</Application>
  <PresentationFormat>Widescreen</PresentationFormat>
  <Paragraphs>80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Arial Nova</vt:lpstr>
      <vt:lpstr>Helvetica</vt:lpstr>
      <vt:lpstr>Office Theme</vt:lpstr>
      <vt:lpstr>HPD Preservation Efforts</vt:lpstr>
      <vt:lpstr>Preserving Affordability and Improving Housing Quality</vt:lpstr>
      <vt:lpstr> Targeted Owner Options for Long-Term Stability (TOOLS)</vt:lpstr>
      <vt:lpstr> TOOLS (cont)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Levy, Dina  (HPD)</dc:creator>
  <cp:lastModifiedBy>Levy, Dina  (HPD)</cp:lastModifiedBy>
  <cp:revision>1</cp:revision>
  <dcterms:created xsi:type="dcterms:W3CDTF">2026-08-04T20:20:48Z</dcterms:created>
  <dcterms:modified xsi:type="dcterms:W3CDTF">2026-08-04T20:40:02Z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ba276f-0474-4e48-a2bc-69b0eb22318c_Enabled">
    <vt:lpwstr>true</vt:lpwstr>
  </property>
  <property fmtid="{D5CDD505-2E9C-101B-9397-08002B2CF9AE}" pid="3" name="MSIP_Label_ebba276f-0474-4e48-a2bc-69b0eb22318c_SetDate">
    <vt:lpwstr>2026-08-04T20:39:58Z</vt:lpwstr>
  </property>
  <property fmtid="{D5CDD505-2E9C-101B-9397-08002B2CF9AE}" pid="4" name="MSIP_Label_ebba276f-0474-4e48-a2bc-69b0eb22318c_Method">
    <vt:lpwstr>Standard</vt:lpwstr>
  </property>
  <property fmtid="{D5CDD505-2E9C-101B-9397-08002B2CF9AE}" pid="5" name="MSIP_Label_ebba276f-0474-4e48-a2bc-69b0eb22318c_Name">
    <vt:lpwstr>Non-Restricted-Main</vt:lpwstr>
  </property>
  <property fmtid="{D5CDD505-2E9C-101B-9397-08002B2CF9AE}" pid="6" name="MSIP_Label_ebba276f-0474-4e48-a2bc-69b0eb22318c_SiteId">
    <vt:lpwstr>32f56fc7-5f81-4e22-a95b-15da66513bef</vt:lpwstr>
  </property>
  <property fmtid="{D5CDD505-2E9C-101B-9397-08002B2CF9AE}" pid="7" name="MSIP_Label_ebba276f-0474-4e48-a2bc-69b0eb22318c_ActionId">
    <vt:lpwstr>694e567d-1468-4a6d-bd78-22e291231ed7</vt:lpwstr>
  </property>
  <property fmtid="{D5CDD505-2E9C-101B-9397-08002B2CF9AE}" pid="8" name="MSIP_Label_ebba276f-0474-4e48-a2bc-69b0eb22318c_ContentBits">
    <vt:lpwstr>0</vt:lpwstr>
  </property>
  <property fmtid="{D5CDD505-2E9C-101B-9397-08002B2CF9AE}" pid="9" name="MSIP_Label_ebba276f-0474-4e48-a2bc-69b0eb22318c_Tag">
    <vt:lpwstr>10, 3, 0, 1</vt:lpwstr>
  </property>
</Properties>
</file>